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  <p:sldMasterId id="2147483754" r:id="rId2"/>
  </p:sldMasterIdLst>
  <p:notesMasterIdLst>
    <p:notesMasterId r:id="rId58"/>
  </p:notesMasterIdLst>
  <p:handoutMasterIdLst>
    <p:handoutMasterId r:id="rId59"/>
  </p:handoutMasterIdLst>
  <p:sldIdLst>
    <p:sldId id="319" r:id="rId3"/>
    <p:sldId id="257" r:id="rId4"/>
    <p:sldId id="476" r:id="rId5"/>
    <p:sldId id="718" r:id="rId6"/>
    <p:sldId id="740" r:id="rId7"/>
    <p:sldId id="586" r:id="rId8"/>
    <p:sldId id="741" r:id="rId9"/>
    <p:sldId id="742" r:id="rId10"/>
    <p:sldId id="743" r:id="rId11"/>
    <p:sldId id="744" r:id="rId12"/>
    <p:sldId id="745" r:id="rId13"/>
    <p:sldId id="746" r:id="rId14"/>
    <p:sldId id="783" r:id="rId15"/>
    <p:sldId id="749" r:id="rId16"/>
    <p:sldId id="750" r:id="rId17"/>
    <p:sldId id="719" r:id="rId18"/>
    <p:sldId id="720" r:id="rId19"/>
    <p:sldId id="776" r:id="rId20"/>
    <p:sldId id="683" r:id="rId21"/>
    <p:sldId id="721" r:id="rId22"/>
    <p:sldId id="751" r:id="rId23"/>
    <p:sldId id="722" r:id="rId24"/>
    <p:sldId id="723" r:id="rId25"/>
    <p:sldId id="780" r:id="rId26"/>
    <p:sldId id="781" r:id="rId27"/>
    <p:sldId id="782" r:id="rId28"/>
    <p:sldId id="646" r:id="rId29"/>
    <p:sldId id="761" r:id="rId30"/>
    <p:sldId id="647" r:id="rId31"/>
    <p:sldId id="762" r:id="rId32"/>
    <p:sldId id="763" r:id="rId33"/>
    <p:sldId id="764" r:id="rId34"/>
    <p:sldId id="777" r:id="rId35"/>
    <p:sldId id="691" r:id="rId36"/>
    <p:sldId id="725" r:id="rId37"/>
    <p:sldId id="765" r:id="rId38"/>
    <p:sldId id="766" r:id="rId39"/>
    <p:sldId id="587" r:id="rId40"/>
    <p:sldId id="768" r:id="rId41"/>
    <p:sldId id="769" r:id="rId42"/>
    <p:sldId id="648" r:id="rId43"/>
    <p:sldId id="729" r:id="rId44"/>
    <p:sldId id="649" r:id="rId45"/>
    <p:sldId id="730" r:id="rId46"/>
    <p:sldId id="393" r:id="rId47"/>
    <p:sldId id="731" r:id="rId48"/>
    <p:sldId id="771" r:id="rId49"/>
    <p:sldId id="588" r:id="rId50"/>
    <p:sldId id="772" r:id="rId51"/>
    <p:sldId id="589" r:id="rId52"/>
    <p:sldId id="778" r:id="rId53"/>
    <p:sldId id="779" r:id="rId54"/>
    <p:sldId id="773" r:id="rId55"/>
    <p:sldId id="580" r:id="rId56"/>
    <p:sldId id="774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531" autoAdjust="0"/>
  </p:normalViewPr>
  <p:slideViewPr>
    <p:cSldViewPr>
      <p:cViewPr varScale="1">
        <p:scale>
          <a:sx n="86" d="100"/>
          <a:sy n="86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B08F89-1735-4760-A518-E07584FE0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06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8B50C9-8165-4AA0-9B0C-7506C20B5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4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869642-19F2-47AC-BFA3-B7A2442ADCB1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3437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3D92D7-247D-4773-9FAD-DA0112D86564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93195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D972B0-2697-44BF-AF2E-3CEEF1B88E7F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74221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845DEE-1977-4095-8D43-8D4ED44F5830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5456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D752AB-9659-4288-B452-9C7E12BEECCA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39303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6FB0F81-6143-4AEC-9125-29117902269E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1226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1303A3-394D-408A-A963-C10FA6470BFA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3932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69F53F-A6EE-4A38-89A7-8E013D3276AB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46846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C007AA-17B5-4500-9E8B-53BCF60824FD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5491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1EBE5-C21A-49A3-8A87-1F3C6AF3137D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37369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78B04F-F490-4BDA-8CE3-A01066ADB0C1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4737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C00F92-B0D3-4CFC-BADB-184EBC2A4BFC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3548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AEF5E7-AE7D-4650-88E4-538B1DC0A4D1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33070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39C026-C6CE-47D4-A5EC-ABD3BF51B59B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56296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269EDA-D5E9-4CF0-9F57-E410A49E20E9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53311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8C5C6E-18A2-4CBB-8BDC-65F66B3558A7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67938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F75A6E-8A7A-46F2-8276-C05AD158AC1C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81622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3B4938-38E3-4BA1-8D12-9A89B1B1EA9B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0986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B2CBC-9EA8-471D-B9AD-7273E3439C4D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67736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C4E8C7-6DD5-4842-8D20-9CD98009AB3B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36512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FC3C7E-4879-4B08-ACCC-D3CCA27FDF72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33358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F69D08-7C46-449C-BA19-ED4477C85A61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40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46B731-6FDE-49D6-948B-E1FCE6465FA5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46739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E767E0-2AA9-4C24-9981-39E021D1AB68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7228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A13DA9-BE33-434C-89A6-7098E63818D0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0648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4D9F96-6330-4463-8A8F-45ED2E1F7A96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84134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5A1DD4-FBBE-4069-9B8A-2B3946ACCC5B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88175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52F8C-D481-4608-B0FE-9777771EB9F5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38382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1A60AC-7D89-4699-9E8B-130C33B28AD9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18218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75B8A8-4329-413E-8D9C-00F4BF6551E8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9316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43511E-0BB9-4EB2-9283-4F04C3DDA3C9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46246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23774C-6363-4010-909A-50924910985C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33320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2EB0D9-8ED9-4086-8F25-ACA937477A07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1939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26629D-31D4-4BB6-83E9-3278F00E7FE1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714970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27162E-6D49-474D-8594-9FF485590259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900150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286317-0EE6-4F4E-8ED2-0A13CF4C85E7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70078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D76E2A-E326-4EC2-B4EF-E3B2BB7DCEE9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4973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9E9073-DBD8-4927-B4AE-46C63B4E0408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577333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39BFFA-902B-449B-9179-B088DF32A818}" type="slidenum">
              <a:rPr lang="en-US" sz="1200" smtClean="0">
                <a:solidFill>
                  <a:schemeClr val="tx1"/>
                </a:solidFill>
              </a:rPr>
              <a:pPr eaLnBrk="1" hangingPunct="1"/>
              <a:t>48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465775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710AFD-DFBD-42CA-B7FC-0EE4E1E05D80}" type="slidenum">
              <a:rPr lang="en-US" sz="1200" smtClean="0">
                <a:solidFill>
                  <a:schemeClr val="tx1"/>
                </a:solidFill>
              </a:rPr>
              <a:pPr eaLnBrk="1" hangingPunct="1"/>
              <a:t>49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369597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BD5236-30F6-4FCF-BA58-822CFA8B0DEF}" type="slidenum">
              <a:rPr lang="en-US" sz="1200" smtClean="0">
                <a:solidFill>
                  <a:schemeClr val="tx1"/>
                </a:solidFill>
              </a:rPr>
              <a:pPr eaLnBrk="1" hangingPunct="1"/>
              <a:t>50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237519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D3A0FB-B297-4DB8-81E8-DB9AF5B41243}" type="slidenum">
              <a:rPr lang="en-US" sz="1200" smtClean="0">
                <a:solidFill>
                  <a:schemeClr val="tx1"/>
                </a:solidFill>
              </a:rPr>
              <a:pPr eaLnBrk="1" hangingPunct="1"/>
              <a:t>51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519562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63B59A-865E-4408-AFC1-406EB0F70F77}" type="slidenum">
              <a:rPr lang="en-US" sz="1200" smtClean="0">
                <a:solidFill>
                  <a:schemeClr val="tx1"/>
                </a:solidFill>
              </a:rPr>
              <a:pPr eaLnBrk="1" hangingPunct="1"/>
              <a:t>52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804173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1291F5-766E-4DCA-B78C-B9E56FC85C27}" type="slidenum">
              <a:rPr lang="en-US" sz="1200" smtClean="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7528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D7BAC0-B2F0-4618-BBFD-1266498A08E0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179852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54228C-5537-4422-80CA-96BF62270E7F}" type="slidenum">
              <a:rPr lang="en-US" sz="1200" smtClean="0">
                <a:solidFill>
                  <a:schemeClr val="tx1"/>
                </a:solidFill>
              </a:rPr>
              <a:pPr eaLnBrk="1" hangingPunct="1"/>
              <a:t>54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9998499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599B7E-D32E-459B-8E59-93E89E0788A8}" type="slidenum">
              <a:rPr lang="en-US" sz="1200" smtClean="0">
                <a:solidFill>
                  <a:schemeClr val="tx1"/>
                </a:solidFill>
              </a:rPr>
              <a:pPr eaLnBrk="1" hangingPunct="1"/>
              <a:t>55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54309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DCF47-6D3F-44F8-A9E2-DAA3A5FE6379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92153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5C1AB1-5A9E-49E9-B7CC-7284843DB6E3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0183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C47052-2C39-4B0C-BDB9-38C65D1910C2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7735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C08B79-9FC1-461E-87C5-E91A111721F5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0063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04D8-8784-4214-A3E8-978AB7AD7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3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9C1E7-3A31-4F2B-9D4D-9A9713C9DB01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F6352-9564-4FE5-8245-75E8D213E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BF95-98B8-4B50-8C13-F0D71F12F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51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3DB94-BB69-4456-996A-EF3A931C9A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5EBDC-D7E0-4D96-BDF8-15182E87BA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90751-173E-41A7-B507-0760003512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C0CD0-AEC5-4554-AD96-46FEC962F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CE02-E503-4A5D-872A-4CAB4EB71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5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365A0-5009-4FFD-B41B-B9B40A7D8C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0F8A8-516F-43CF-9BA1-F16C7B5D8B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January 01,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0803A-EDB4-4788-AAE4-C375BA5044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5A55-BFD9-4634-A6A3-BCAA258D6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5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E99A-49A0-4DCA-8678-0AEB9B221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5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7DCE-A50D-4F0E-905F-DF5DB765934E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D18F-A41C-4F09-A49E-A2D81AE27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2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4C442-4DAB-4D6E-8A50-32B635C0B85E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DF07-CC80-49F5-9C57-CF9180242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0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0DA19-86B4-4790-8E67-F8E19221987F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823C-FAEA-45B5-B67E-0CB086ECA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0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1680-C037-4598-8A78-2739199B3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3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2F31B-84D9-4645-B1B3-F2DB36F9254E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0CA45-508B-4209-9987-FC36313AA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3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0C00AE1-2ED6-4265-882B-AFD007CA3B72}" type="datetime1">
              <a:rPr lang="en-US"/>
              <a:pPr>
                <a:defRPr/>
              </a:pPr>
              <a:t>1/1/2014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Clearly Visual Basic: Programming with Visual Basic 2008Guide to Microsoft Virtual PC 2005 and Virtual Server 2007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7605892-E800-425D-A795-BAFC6B52BB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42" r:id="rId5"/>
    <p:sldLayoutId id="2147483743" r:id="rId6"/>
    <p:sldLayoutId id="2147483744" r:id="rId7"/>
    <p:sldLayoutId id="2147483752" r:id="rId8"/>
    <p:sldLayoutId id="2147483745" r:id="rId9"/>
    <p:sldLayoutId id="2147483746" r:id="rId10"/>
    <p:sldLayoutId id="214748375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January 01,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MCSE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689FF7-550D-419A-A15D-95B2796DB2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smtClean="0"/>
              <a:t>MCSE Guide to Microsoft Windows 7</a:t>
            </a:r>
            <a:endParaRPr lang="en-US" smtClean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5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Managing File Systems</a:t>
            </a:r>
          </a:p>
        </p:txBody>
      </p:sp>
      <p:pic>
        <p:nvPicPr>
          <p:cNvPr id="10244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Technology File System (cont'd.)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Transactional NTFS</a:t>
            </a:r>
          </a:p>
          <a:p>
            <a:pPr lvl="1"/>
            <a:r>
              <a:rPr lang="en-US" smtClean="0"/>
              <a:t>Similar to the transactional system used to protect NTFS system files</a:t>
            </a:r>
          </a:p>
          <a:p>
            <a:pPr lvl="1"/>
            <a:r>
              <a:rPr lang="en-US" smtClean="0"/>
              <a:t>Utilize change logs and checkpoints to validate that updates have successfully completed</a:t>
            </a:r>
          </a:p>
          <a:p>
            <a:r>
              <a:rPr lang="en-US" smtClean="0"/>
              <a:t>File Names Stored in Unicode and 8.3 DOS Format</a:t>
            </a:r>
          </a:p>
          <a:p>
            <a:pPr lvl="1"/>
            <a:r>
              <a:rPr lang="en-US" smtClean="0"/>
              <a:t>Windows 7 can use Unicode characters in the filename</a:t>
            </a:r>
          </a:p>
          <a:p>
            <a:pPr lvl="1"/>
            <a:r>
              <a:rPr lang="en-US" smtClean="0"/>
              <a:t>Each file has two names assigned to it</a:t>
            </a:r>
          </a:p>
          <a:p>
            <a:pPr lvl="2"/>
            <a:r>
              <a:rPr lang="en-US" smtClean="0"/>
              <a:t>Long filename</a:t>
            </a:r>
          </a:p>
          <a:p>
            <a:pPr lvl="2"/>
            <a:r>
              <a:rPr lang="en-US" smtClean="0"/>
              <a:t>8.3 filename compatible with MS-DOS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94CB06C-2F93-406C-B2EC-5A6917C8E8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Technology File System (cont'd.)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Alternate Data Streams</a:t>
            </a:r>
          </a:p>
          <a:p>
            <a:pPr lvl="1"/>
            <a:r>
              <a:rPr lang="en-US" smtClean="0"/>
              <a:t>NTFS file system can have multiple streams of data associated with it</a:t>
            </a:r>
          </a:p>
          <a:p>
            <a:pPr lvl="1"/>
            <a:r>
              <a:rPr lang="en-US" smtClean="0"/>
              <a:t>Applications can create additional named streams and link them to the file</a:t>
            </a:r>
          </a:p>
          <a:p>
            <a:r>
              <a:rPr lang="en-US" smtClean="0"/>
              <a:t>Encrypted File System</a:t>
            </a:r>
          </a:p>
          <a:p>
            <a:pPr lvl="1"/>
            <a:r>
              <a:rPr lang="en-US" smtClean="0"/>
              <a:t>NTFS files can be encrypted to protect the information from unauthorized users</a:t>
            </a:r>
          </a:p>
          <a:p>
            <a:pPr lvl="1"/>
            <a:r>
              <a:rPr lang="en-US" smtClean="0"/>
              <a:t>Valuable form of protection for local file access</a:t>
            </a:r>
          </a:p>
          <a:p>
            <a:pPr lvl="1"/>
            <a:r>
              <a:rPr lang="en-US" smtClean="0"/>
              <a:t>Digital encryption keys from each user are implemented to encrypt and decrypt the 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882BFE6-187F-4A91-B0B7-489CD5A1151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Technology File System (cont'd.)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File and Folder Permissions</a:t>
            </a:r>
          </a:p>
          <a:p>
            <a:pPr lvl="1"/>
            <a:r>
              <a:rPr lang="en-US" smtClean="0"/>
              <a:t>Each file and folder on an NTFS file system has its own list of permissions</a:t>
            </a:r>
          </a:p>
          <a:p>
            <a:pPr lvl="2"/>
            <a:r>
              <a:rPr lang="en-US" smtClean="0"/>
              <a:t>Determine the actions that users or groups are allowed to perform with that item</a:t>
            </a:r>
          </a:p>
          <a:p>
            <a:pPr lvl="1"/>
            <a:r>
              <a:rPr lang="en-US" smtClean="0"/>
              <a:t>List of permissions is known as the Access Control List (ACL)</a:t>
            </a:r>
          </a:p>
          <a:p>
            <a:pPr lvl="1"/>
            <a:r>
              <a:rPr lang="en-US" smtClean="0"/>
              <a:t>ACL permissions are stored in NTFS system files hidden on the partition itself</a:t>
            </a:r>
          </a:p>
          <a:p>
            <a:r>
              <a:rPr lang="en-US" smtClean="0"/>
              <a:t>Compression</a:t>
            </a:r>
          </a:p>
          <a:p>
            <a:pPr lvl="1"/>
            <a:r>
              <a:rPr lang="en-US" smtClean="0"/>
              <a:t>Can compress files to save space on NTFS volumes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9FBA402-16A1-43D5-9501-EA1D4105C6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 File System (cont'd.)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Quotas</a:t>
            </a:r>
          </a:p>
          <a:p>
            <a:pPr lvl="1"/>
            <a:r>
              <a:rPr lang="en-US" dirty="0"/>
              <a:t>Amount of disk space used by a user</a:t>
            </a:r>
          </a:p>
          <a:p>
            <a:pPr lvl="1"/>
            <a:r>
              <a:rPr lang="en-US" dirty="0"/>
              <a:t>By default, disk quota limits are not enabled for NTFS partitions</a:t>
            </a:r>
          </a:p>
          <a:p>
            <a:pPr lvl="1"/>
            <a:r>
              <a:rPr lang="en-US" dirty="0"/>
              <a:t>Set using the Disk Management console</a:t>
            </a:r>
          </a:p>
          <a:p>
            <a:r>
              <a:rPr lang="en-US" dirty="0"/>
              <a:t>Shrinkable/Extendable Partitions and Volumes</a:t>
            </a:r>
          </a:p>
          <a:p>
            <a:pPr lvl="1"/>
            <a:r>
              <a:rPr lang="en-US" dirty="0"/>
              <a:t>File system can adapt when the partition or volume is resized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838614" cy="51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Technology File System (cont'd.)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Volume Mount Points</a:t>
            </a:r>
          </a:p>
          <a:p>
            <a:pPr lvl="1"/>
            <a:r>
              <a:rPr lang="en-US" smtClean="0"/>
              <a:t>Allow an empty folder in an NTFS-formatted file system to point to another partition or volume in the local computer</a:t>
            </a:r>
          </a:p>
          <a:p>
            <a:pPr lvl="1"/>
            <a:r>
              <a:rPr lang="en-US" smtClean="0"/>
              <a:t>Created with the Disk Management console</a:t>
            </a:r>
          </a:p>
          <a:p>
            <a:pPr lvl="1"/>
            <a:r>
              <a:rPr lang="en-US" smtClean="0"/>
              <a:t>Different mount points can point to the same target partition or volume</a:t>
            </a:r>
          </a:p>
          <a:p>
            <a:r>
              <a:rPr lang="en-US" smtClean="0"/>
              <a:t>Symbolic Links</a:t>
            </a:r>
          </a:p>
          <a:p>
            <a:pPr lvl="1"/>
            <a:r>
              <a:rPr lang="en-US" smtClean="0"/>
              <a:t>Introduced with Windows Vista</a:t>
            </a:r>
          </a:p>
          <a:p>
            <a:pPr lvl="1"/>
            <a:r>
              <a:rPr lang="en-US" smtClean="0"/>
              <a:t>Point to a file or folder located somewhere other than that folder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1C62FFA-37C9-44E7-9EF4-F028CFA2DA6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Technology File System (cont'd.)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Sparse Files</a:t>
            </a:r>
          </a:p>
          <a:p>
            <a:pPr lvl="1"/>
            <a:r>
              <a:rPr lang="en-US" smtClean="0"/>
              <a:t>Large portions of a sparse file contain bytes with the value of zero</a:t>
            </a:r>
          </a:p>
          <a:p>
            <a:pPr lvl="1"/>
            <a:r>
              <a:rPr lang="en-US" smtClean="0"/>
              <a:t>Contain nonzero data and a list that identifies where ranges of empty data occur between the nonzero data</a:t>
            </a:r>
          </a:p>
          <a:p>
            <a:pPr lvl="1"/>
            <a:r>
              <a:rPr lang="en-US" smtClean="0"/>
              <a:t>Space occupied in the disk corresponds only to the nonzero part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28B42BD-93B1-440D-A927-310D0E5071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Universal Disk Format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Universal Disk Format (UDF)</a:t>
            </a:r>
          </a:p>
          <a:p>
            <a:pPr lvl="1"/>
            <a:r>
              <a:rPr lang="en-US" smtClean="0"/>
              <a:t>File system defined by the Optical Storage Technology Association (OSTA)</a:t>
            </a:r>
          </a:p>
          <a:p>
            <a:pPr lvl="1"/>
            <a:r>
              <a:rPr lang="en-US" smtClean="0"/>
              <a:t>OSTA was created to promote the use of recordable optical technologies and products</a:t>
            </a:r>
          </a:p>
          <a:p>
            <a:pPr lvl="1"/>
            <a:r>
              <a:rPr lang="en-US" smtClean="0"/>
              <a:t>Developed as a standard to allow file interchange between different operating systems</a:t>
            </a:r>
          </a:p>
          <a:p>
            <a:pPr lvl="1"/>
            <a:r>
              <a:rPr lang="en-US" smtClean="0"/>
              <a:t>Ideal for storing files on portable CD-ROM and DVD media</a:t>
            </a:r>
          </a:p>
          <a:p>
            <a:r>
              <a:rPr lang="en-US" smtClean="0"/>
              <a:t>UDF is an evolving specification and several versions are defined by the OSTA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F0E7044A-64B5-4D76-988D-03FDA4EDE67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CDFS File System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CD-ROM File System (CDFS) </a:t>
            </a:r>
          </a:p>
          <a:p>
            <a:pPr lvl="1"/>
            <a:r>
              <a:rPr lang="en-US" smtClean="0"/>
              <a:t>Legacy file system for read-only CD-ROM media</a:t>
            </a:r>
          </a:p>
          <a:p>
            <a:r>
              <a:rPr lang="en-US" smtClean="0"/>
              <a:t>Windows 7 supports CDFS for compatibility with older CD-ROM media</a:t>
            </a:r>
          </a:p>
          <a:p>
            <a:r>
              <a:rPr lang="en-US" smtClean="0"/>
              <a:t>CDFS standard closely follows the ISO 9660 standard</a:t>
            </a:r>
          </a:p>
          <a:p>
            <a:r>
              <a:rPr lang="en-US" smtClean="0"/>
              <a:t>UDF is current preferred file system for CD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7A9D7EB-827C-4102-831D-FC413C45C71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Extended File Allocation Table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Extended File Allocation Table (exFAT)</a:t>
            </a:r>
          </a:p>
          <a:p>
            <a:pPr lvl="1"/>
            <a:r>
              <a:rPr lang="en-US" smtClean="0"/>
              <a:t>New file system used by the manufacturer for large portable memory devices</a:t>
            </a:r>
          </a:p>
          <a:p>
            <a:r>
              <a:rPr lang="en-US" smtClean="0"/>
              <a:t>Recommended for volume sizes of 512 TB or less </a:t>
            </a:r>
          </a:p>
          <a:p>
            <a:pPr lvl="1"/>
            <a:r>
              <a:rPr lang="en-US" smtClean="0"/>
              <a:t>Can theoretically support a volume size equivalent to the sum total of a billion blocks sized at 64 TB each</a:t>
            </a:r>
          </a:p>
          <a:p>
            <a:r>
              <a:rPr lang="en-US" smtClean="0"/>
              <a:t>Microsoft introduced native support for exFAT with Windows Vista Service Pack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5AF0D23-2549-476B-BEDA-4623A9F8D6C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Tasks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 file system changes</a:t>
            </a:r>
          </a:p>
          <a:p>
            <a:pPr lvl="1"/>
            <a:r>
              <a:rPr lang="en-US" smtClean="0"/>
              <a:t>Changing the assigned drive letter</a:t>
            </a:r>
          </a:p>
          <a:p>
            <a:pPr lvl="1"/>
            <a:r>
              <a:rPr lang="en-US" smtClean="0"/>
              <a:t>Converting the installed file system</a:t>
            </a:r>
          </a:p>
          <a:p>
            <a:pPr lvl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C641ED2-EDE7-4F24-A879-960788CA5D8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file system features and limits in Windows 7</a:t>
            </a:r>
          </a:p>
          <a:p>
            <a:r>
              <a:rPr lang="en-US" dirty="0" smtClean="0"/>
              <a:t>Understand file system management tasks</a:t>
            </a:r>
          </a:p>
          <a:p>
            <a:r>
              <a:rPr lang="en-US" dirty="0" smtClean="0"/>
              <a:t>Understand file and folder attributes used in the FAT and NTFS file systems</a:t>
            </a:r>
          </a:p>
          <a:p>
            <a:r>
              <a:rPr lang="en-US" dirty="0" smtClean="0"/>
              <a:t>Understand file and folder permissions, permission scope and inheritance, plus the impact of ownership and moving or copying content</a:t>
            </a:r>
          </a:p>
          <a:p>
            <a:r>
              <a:rPr lang="en-US" dirty="0" smtClean="0"/>
              <a:t>Understand how to use previous versions of files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F9E0BDD-E90E-4E6B-8AC9-4246C7E1E4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Drive Letters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Drive letters</a:t>
            </a:r>
          </a:p>
          <a:p>
            <a:pPr lvl="1"/>
            <a:r>
              <a:rPr lang="en-US" smtClean="0"/>
              <a:t>Used by applications and users as a quick reference to locate files</a:t>
            </a:r>
          </a:p>
          <a:p>
            <a:r>
              <a:rPr lang="en-US" smtClean="0"/>
              <a:t>Can change the drive letter, or assign a new one, to a partition or volume</a:t>
            </a:r>
          </a:p>
          <a:p>
            <a:pPr lvl="1"/>
            <a:r>
              <a:rPr lang="en-US" smtClean="0"/>
              <a:t>Using the Disk Management console</a:t>
            </a:r>
          </a:p>
          <a:p>
            <a:r>
              <a:rPr lang="en-US" smtClean="0"/>
              <a:t>A single drive letter can only be assigned to one partition or volume</a:t>
            </a:r>
          </a:p>
          <a:p>
            <a:r>
              <a:rPr lang="en-US" smtClean="0"/>
              <a:t>Can remove drive letters from a partition or volume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FA85148-CF31-44D1-A0AC-922C0062DE7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Drive Letters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F899604-ECBD-4471-A57C-CF766483864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1173"/>
            <a:ext cx="6107906" cy="4750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File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Steps to convert NTFS to FAT</a:t>
            </a:r>
          </a:p>
          <a:p>
            <a:pPr lvl="1"/>
            <a:r>
              <a:rPr lang="en-US" dirty="0" smtClean="0"/>
              <a:t>Back up the data on the partition</a:t>
            </a:r>
          </a:p>
          <a:p>
            <a:pPr lvl="1"/>
            <a:r>
              <a:rPr lang="en-US" dirty="0" smtClean="0"/>
              <a:t>Reformat the partition with FAT or FAT32</a:t>
            </a:r>
          </a:p>
          <a:p>
            <a:pPr lvl="1"/>
            <a:r>
              <a:rPr lang="en-US" dirty="0" smtClean="0"/>
              <a:t>Restore the data originally backed up from the NTFS partition</a:t>
            </a:r>
          </a:p>
          <a:p>
            <a:r>
              <a:rPr lang="en-US" dirty="0" smtClean="0"/>
              <a:t>Steps to convert FAT to NTFS</a:t>
            </a:r>
          </a:p>
          <a:p>
            <a:pPr lvl="1"/>
            <a:r>
              <a:rPr lang="en-US" dirty="0" smtClean="0"/>
              <a:t>Back up the data on the partition</a:t>
            </a:r>
          </a:p>
          <a:p>
            <a:pPr lvl="1"/>
            <a:r>
              <a:rPr lang="en-US" dirty="0" smtClean="0"/>
              <a:t>Ensure free space remains on the partition</a:t>
            </a:r>
          </a:p>
          <a:p>
            <a:pPr lvl="1"/>
            <a:r>
              <a:rPr lang="en-US" dirty="0" smtClean="0"/>
              <a:t>Convert partition using convert command-line </a:t>
            </a:r>
            <a:r>
              <a:rPr lang="en-US" dirty="0" smtClean="0"/>
              <a:t>utility</a:t>
            </a:r>
          </a:p>
          <a:p>
            <a:r>
              <a:rPr lang="en-US" dirty="0"/>
              <a:t>Convert command-line utility has the syntax of convert </a:t>
            </a:r>
            <a:r>
              <a:rPr lang="en-US" dirty="0" err="1"/>
              <a:t>drive_id</a:t>
            </a:r>
            <a:r>
              <a:rPr lang="en-US" dirty="0"/>
              <a:t> /FS:NTFS</a:t>
            </a:r>
          </a:p>
          <a:p>
            <a:r>
              <a:rPr lang="en-US" dirty="0"/>
              <a:t>Converting a partition requires that the convert utility runs with full Administrative access</a:t>
            </a:r>
          </a:p>
          <a:p>
            <a:pPr lvl="1"/>
            <a:r>
              <a:rPr lang="en-US" dirty="0"/>
              <a:t>To the local computer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4FDBFB8-4A08-44F3-8E73-8A269632CF5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and Folder Attributes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 and NTFS file systems use attributes</a:t>
            </a:r>
          </a:p>
          <a:p>
            <a:pPr lvl="1"/>
            <a:r>
              <a:rPr lang="en-US" dirty="0" smtClean="0"/>
              <a:t>To describe general information about a file or folder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3F74C495-9768-4F37-9605-F445B4A09DA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and Folder </a:t>
            </a:r>
            <a:r>
              <a:rPr lang="en-US" dirty="0" smtClean="0"/>
              <a:t>Attributes </a:t>
            </a:r>
            <a:r>
              <a:rPr lang="en-US" dirty="0"/>
              <a:t>(cont'd.)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Details </a:t>
            </a:r>
            <a:r>
              <a:rPr lang="en-US" dirty="0"/>
              <a:t>on the General tab for a file on a FAT file system</a:t>
            </a:r>
          </a:p>
          <a:p>
            <a:r>
              <a:rPr lang="en-US" dirty="0" smtClean="0"/>
              <a:t>Details </a:t>
            </a:r>
            <a:r>
              <a:rPr lang="en-US" dirty="0"/>
              <a:t>on the General tab for a folder on a FAT file system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10F04626-7BBE-4971-931E-BE48BB861C3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85887"/>
            <a:ext cx="3950018" cy="5395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5" y="1385887"/>
            <a:ext cx="3950018" cy="51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and Folder Attributes (cont'd.)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Details for a file on an NTFS file system</a:t>
            </a:r>
          </a:p>
          <a:p>
            <a:r>
              <a:rPr lang="en-US" dirty="0" smtClean="0"/>
              <a:t>Advanced </a:t>
            </a:r>
            <a:r>
              <a:rPr lang="en-US" dirty="0"/>
              <a:t>attributes for a file on an NTFS file system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82" y="1385887"/>
            <a:ext cx="3950018" cy="5395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88" y="2743200"/>
            <a:ext cx="412813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and Folder Attributes (cont'd.)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Details for a folder on an NTFS file system</a:t>
            </a:r>
          </a:p>
          <a:p>
            <a:r>
              <a:rPr lang="en-US" dirty="0" smtClean="0"/>
              <a:t>Advanced </a:t>
            </a:r>
            <a:r>
              <a:rPr lang="en-US" dirty="0"/>
              <a:t>attributes for a folder on an NTFS file </a:t>
            </a:r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82" y="1524000"/>
            <a:ext cx="3950018" cy="5102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23" y="2819400"/>
            <a:ext cx="4128135" cy="3635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79" y="2823882"/>
            <a:ext cx="4211955" cy="26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Flags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Attribute flags</a:t>
            </a:r>
          </a:p>
          <a:p>
            <a:pPr lvl="1"/>
            <a:r>
              <a:rPr lang="en-US" smtClean="0"/>
              <a:t>Control some aspects of how the operating system interacts with the object</a:t>
            </a:r>
          </a:p>
          <a:p>
            <a:r>
              <a:rPr lang="en-US" smtClean="0"/>
              <a:t>Read Only</a:t>
            </a:r>
          </a:p>
          <a:p>
            <a:pPr lvl="1"/>
            <a:r>
              <a:rPr lang="en-US" smtClean="0"/>
              <a:t>Flag will block changes to the contents of a file</a:t>
            </a:r>
          </a:p>
          <a:p>
            <a:pPr lvl="1"/>
            <a:r>
              <a:rPr lang="en-US" smtClean="0"/>
              <a:t>Flag is used to indicate that the folder is a system folder and should be treated differently</a:t>
            </a:r>
          </a:p>
          <a:p>
            <a:r>
              <a:rPr lang="en-US" smtClean="0"/>
              <a:t>Archive</a:t>
            </a:r>
          </a:p>
          <a:p>
            <a:pPr lvl="1"/>
            <a:r>
              <a:rPr lang="en-US" smtClean="0"/>
              <a:t>Set by OS when a file or folder changes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1AABAFF-8304-44D4-A9C5-D8CE5A6DE91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Flags (cont'd.)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6069C1B-1E54-424E-A9A1-09DBDF839F5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199"/>
            <a:ext cx="4149090" cy="5039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Flags (cont'd.)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Archive (cont'd.)</a:t>
            </a:r>
          </a:p>
          <a:p>
            <a:pPr lvl="1"/>
            <a:r>
              <a:rPr lang="en-US" smtClean="0"/>
              <a:t>Indicates that the contents have changed since the last time the file was backed up</a:t>
            </a:r>
          </a:p>
          <a:p>
            <a:r>
              <a:rPr lang="en-US" smtClean="0"/>
              <a:t>Hidden</a:t>
            </a:r>
          </a:p>
          <a:p>
            <a:pPr lvl="1"/>
            <a:r>
              <a:rPr lang="en-US" smtClean="0"/>
              <a:t>Set by user or OS to hide folders and files from user</a:t>
            </a:r>
          </a:p>
          <a:p>
            <a:r>
              <a:rPr lang="en-US" smtClean="0"/>
              <a:t>System</a:t>
            </a:r>
          </a:p>
          <a:p>
            <a:pPr lvl="1"/>
            <a:r>
              <a:rPr lang="en-US" smtClean="0"/>
              <a:t>Set by OS for specific folders and files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790B568-EEBB-4894-9927-0459AEC885A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Supported File Systems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File system</a:t>
            </a:r>
          </a:p>
          <a:p>
            <a:pPr lvl="1"/>
            <a:r>
              <a:rPr lang="en-US" smtClean="0"/>
              <a:t>Allows OS to store and organize files on a hard disk</a:t>
            </a:r>
          </a:p>
          <a:p>
            <a:r>
              <a:rPr lang="en-US" smtClean="0"/>
              <a:t>Windows 7 supports four file systems</a:t>
            </a:r>
          </a:p>
          <a:p>
            <a:pPr lvl="1"/>
            <a:r>
              <a:rPr lang="en-US" smtClean="0"/>
              <a:t>File Allocation Table</a:t>
            </a:r>
          </a:p>
          <a:p>
            <a:pPr lvl="1"/>
            <a:r>
              <a:rPr lang="en-US" smtClean="0"/>
              <a:t>NT File System</a:t>
            </a:r>
          </a:p>
          <a:p>
            <a:pPr lvl="1"/>
            <a:r>
              <a:rPr lang="en-US" smtClean="0"/>
              <a:t>Universal Disk Format</a:t>
            </a:r>
          </a:p>
          <a:p>
            <a:pPr lvl="1"/>
            <a:r>
              <a:rPr lang="en-US" smtClean="0"/>
              <a:t>CDFS File System</a:t>
            </a:r>
          </a:p>
          <a:p>
            <a:pPr lvl="1"/>
            <a:r>
              <a:rPr lang="en-US" smtClean="0"/>
              <a:t>Extended File Allocation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B42EA39-8C6E-410A-92E0-BE3F152162D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Flags (cont'd.)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Compress</a:t>
            </a:r>
          </a:p>
          <a:p>
            <a:pPr lvl="1"/>
            <a:r>
              <a:rPr lang="en-US" dirty="0" smtClean="0"/>
              <a:t>Only supported on volumes and partitions formatted with NTFS</a:t>
            </a:r>
          </a:p>
          <a:p>
            <a:pPr lvl="1"/>
            <a:r>
              <a:rPr lang="en-US" dirty="0" smtClean="0"/>
              <a:t>When a file is moved from its current location to a new location in the same NTFS partition</a:t>
            </a:r>
          </a:p>
          <a:p>
            <a:pPr lvl="2"/>
            <a:r>
              <a:rPr lang="en-US" dirty="0" smtClean="0"/>
              <a:t>Attributes do not change</a:t>
            </a:r>
          </a:p>
          <a:p>
            <a:pPr lvl="1"/>
            <a:r>
              <a:rPr lang="en-US" dirty="0" smtClean="0"/>
              <a:t>When copying compressed files</a:t>
            </a:r>
          </a:p>
          <a:p>
            <a:pPr lvl="2"/>
            <a:r>
              <a:rPr lang="en-US" dirty="0" smtClean="0"/>
              <a:t>Compress attribute on the file becomes the same as the target folder’s compress attribute setting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421CEA0-14AA-4C15-9D2F-0297ADE32C6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Flags (cont'd.)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077200" cy="4572000"/>
          </a:xfrm>
        </p:spPr>
        <p:txBody>
          <a:bodyPr/>
          <a:lstStyle/>
          <a:p>
            <a:r>
              <a:rPr lang="en-US" dirty="0" smtClean="0"/>
              <a:t>Encrypt</a:t>
            </a:r>
          </a:p>
          <a:p>
            <a:pPr lvl="1"/>
            <a:r>
              <a:rPr lang="en-US" dirty="0" smtClean="0"/>
              <a:t>Only supported on volumes and partitions formatted with NTFS</a:t>
            </a:r>
          </a:p>
          <a:p>
            <a:pPr lvl="1"/>
            <a:r>
              <a:rPr lang="en-US" dirty="0" smtClean="0"/>
              <a:t>Folder or file that is set to be encrypted cannot be compressed</a:t>
            </a:r>
          </a:p>
          <a:p>
            <a:pPr lvl="1"/>
            <a:r>
              <a:rPr lang="en-US" dirty="0" smtClean="0"/>
              <a:t>Folder that is set as encrypted is not encrypted itself</a:t>
            </a:r>
          </a:p>
          <a:p>
            <a:pPr lvl="1"/>
            <a:r>
              <a:rPr lang="en-US" dirty="0" smtClean="0"/>
              <a:t>Only users with valid digital security keys can decrypt and access an encrypted file’s contents</a:t>
            </a:r>
          </a:p>
          <a:p>
            <a:pPr lvl="1"/>
            <a:r>
              <a:rPr lang="en-US" dirty="0" smtClean="0"/>
              <a:t>Encrypted file will remain encrypted unless: </a:t>
            </a:r>
          </a:p>
          <a:p>
            <a:pPr lvl="2"/>
            <a:r>
              <a:rPr lang="en-US" dirty="0" smtClean="0"/>
              <a:t>Encrypt attribute is disabled</a:t>
            </a:r>
          </a:p>
          <a:p>
            <a:pPr lvl="2"/>
            <a:r>
              <a:rPr lang="en-US" dirty="0" smtClean="0"/>
              <a:t>File is saved to a volume that does not support encrypt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72C5B529-5BA5-432B-9A15-4A9C8073702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Certificate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242C74BA-DB3B-4DA0-8998-A55BB1AE7B1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4652010" cy="473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of Loss of </a:t>
            </a:r>
            <a:r>
              <a:rPr lang="en-US" dirty="0" err="1" smtClean="0"/>
              <a:t>Encription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n-US"/>
              <a:t>MCSE Guide to Microsoft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E6BFF91-604D-4521-8699-93B8566D26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086600" cy="397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and Folder Permissions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smtClean="0"/>
              <a:t>Access Control List (ACL)</a:t>
            </a:r>
          </a:p>
          <a:p>
            <a:pPr lvl="1"/>
            <a:r>
              <a:rPr lang="en-US" dirty="0" smtClean="0"/>
              <a:t>Collection of Access Control Entries (ACE)</a:t>
            </a:r>
          </a:p>
          <a:p>
            <a:pPr lvl="2"/>
            <a:r>
              <a:rPr lang="en-US" dirty="0" smtClean="0"/>
              <a:t>Identify a specific security identifier (that is, who) can perform a given action (that is, what) to a file or folder</a:t>
            </a:r>
          </a:p>
          <a:p>
            <a:pPr lvl="1"/>
            <a:r>
              <a:rPr lang="en-US" dirty="0" smtClean="0"/>
              <a:t>Used to specify what a user or group is allowed to do with the file or folder</a:t>
            </a:r>
          </a:p>
          <a:p>
            <a:r>
              <a:rPr lang="en-US" dirty="0" smtClean="0"/>
              <a:t>ACLs are supported by Windows 7 for the NTFS file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494AB045-3090-48FB-8A7D-D7259AE87A7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Folder Permissions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level of folder in an NTFS partition is root folder</a:t>
            </a:r>
          </a:p>
          <a:p>
            <a:r>
              <a:rPr lang="en-US" smtClean="0"/>
              <a:t>Default permissions for the root folder</a:t>
            </a:r>
          </a:p>
          <a:p>
            <a:pPr lvl="1"/>
            <a:r>
              <a:rPr lang="en-US" smtClean="0"/>
              <a:t>Members of the Administrators group have full control</a:t>
            </a:r>
          </a:p>
          <a:p>
            <a:pPr lvl="1"/>
            <a:r>
              <a:rPr lang="en-US" smtClean="0"/>
              <a:t>OS has full control</a:t>
            </a:r>
          </a:p>
          <a:p>
            <a:pPr lvl="1"/>
            <a:r>
              <a:rPr lang="en-US" smtClean="0"/>
              <a:t>Members of Users group can read and execute programs</a:t>
            </a:r>
          </a:p>
          <a:p>
            <a:pPr lvl="1"/>
            <a:r>
              <a:rPr lang="en-US" smtClean="0"/>
              <a:t>Authenticated users can create folders in this folder</a:t>
            </a:r>
          </a:p>
          <a:p>
            <a:pPr lvl="1"/>
            <a:r>
              <a:rPr lang="en-US" smtClean="0"/>
              <a:t>Authenticated users can create files and write data in subfolders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ABC2968D-EB9B-4FCE-9EA5-F190AE7624F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Default Folder Permissions (cont'd.)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E162DE43-DA8D-4549-AA19-7AD34AA2D07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414462"/>
            <a:ext cx="3950018" cy="5291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Default Folder Permissions (cont'd.)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Default permissions for C: subfolders</a:t>
            </a:r>
          </a:p>
          <a:p>
            <a:pPr lvl="1"/>
            <a:r>
              <a:rPr lang="en-US" dirty="0" smtClean="0"/>
              <a:t>Members of Administrators group have full control</a:t>
            </a:r>
          </a:p>
          <a:p>
            <a:pPr lvl="1"/>
            <a:r>
              <a:rPr lang="en-US" dirty="0" smtClean="0"/>
              <a:t>OS has full control</a:t>
            </a:r>
          </a:p>
          <a:p>
            <a:pPr lvl="1"/>
            <a:r>
              <a:rPr lang="en-US" dirty="0" smtClean="0"/>
              <a:t>Members of Users group can read and execute programs</a:t>
            </a:r>
          </a:p>
          <a:p>
            <a:pPr lvl="1"/>
            <a:r>
              <a:rPr lang="en-US" dirty="0" smtClean="0"/>
              <a:t>Authenticated users can create, modify, and delete files and folders</a:t>
            </a:r>
          </a:p>
          <a:p>
            <a:pPr lvl="2"/>
            <a:r>
              <a:rPr lang="en-US" dirty="0" smtClean="0"/>
              <a:t>In this folder and its subfolders</a:t>
            </a:r>
          </a:p>
          <a:p>
            <a:r>
              <a:rPr lang="en-US" dirty="0" smtClean="0"/>
              <a:t>Additional folders and files inherit permissions from the </a:t>
            </a:r>
            <a:r>
              <a:rPr lang="en-US" dirty="0" smtClean="0"/>
              <a:t>parent</a:t>
            </a:r>
          </a:p>
          <a:p>
            <a:r>
              <a:rPr lang="en-US" dirty="0"/>
              <a:t>Inheritance allows a permission setting to propagate to lower subfolders</a:t>
            </a:r>
          </a:p>
          <a:p>
            <a:r>
              <a:rPr lang="en-US" dirty="0"/>
              <a:t>NTFS permissions are assigned using two formats</a:t>
            </a:r>
          </a:p>
          <a:p>
            <a:pPr lvl="1"/>
            <a:r>
              <a:rPr lang="en-US" dirty="0"/>
              <a:t>NTFS standard permissions</a:t>
            </a:r>
          </a:p>
          <a:p>
            <a:pPr lvl="1"/>
            <a:r>
              <a:rPr lang="en-US" dirty="0"/>
              <a:t>Individual NTFS permissions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A361C73-A5B4-4DBD-8C67-2E738C1674E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NTFS Standard Permissions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Collection of predetermined individual NTFS permissions</a:t>
            </a:r>
          </a:p>
          <a:p>
            <a:r>
              <a:rPr lang="en-US" smtClean="0"/>
              <a:t>Write</a:t>
            </a:r>
          </a:p>
          <a:p>
            <a:pPr lvl="1"/>
            <a:r>
              <a:rPr lang="en-US" smtClean="0"/>
              <a:t>Used for folders, allows new files and folders to be created in the current folder</a:t>
            </a:r>
          </a:p>
          <a:p>
            <a:pPr lvl="1"/>
            <a:r>
              <a:rPr lang="en-US" smtClean="0"/>
              <a:t>Used for files, allows file data to be rewritten</a:t>
            </a:r>
          </a:p>
          <a:p>
            <a:r>
              <a:rPr lang="en-US" smtClean="0"/>
              <a:t>Read</a:t>
            </a:r>
          </a:p>
          <a:p>
            <a:pPr lvl="1"/>
            <a:r>
              <a:rPr lang="en-US" smtClean="0"/>
              <a:t>Allows files and folder data, attributes, ownership, and security to be viewed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NTFS Standard Permissions (cont'd.)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List Folder Contents</a:t>
            </a:r>
          </a:p>
          <a:p>
            <a:pPr lvl="1"/>
            <a:r>
              <a:rPr lang="en-US" smtClean="0"/>
              <a:t>Only applies to folders</a:t>
            </a:r>
          </a:p>
          <a:p>
            <a:pPr lvl="1"/>
            <a:r>
              <a:rPr lang="en-US" smtClean="0"/>
              <a:t>Allows files and folders contained in a folder to be listed</a:t>
            </a:r>
          </a:p>
          <a:p>
            <a:r>
              <a:rPr lang="en-US" smtClean="0"/>
              <a:t>Read &amp; Execute</a:t>
            </a:r>
          </a:p>
          <a:p>
            <a:pPr lvl="1"/>
            <a:r>
              <a:rPr lang="en-US" smtClean="0"/>
              <a:t>Used for folders, allows read access to files and folders below this point</a:t>
            </a:r>
          </a:p>
          <a:p>
            <a:pPr lvl="1"/>
            <a:r>
              <a:rPr lang="en-US" smtClean="0"/>
              <a:t>Used for files, allows read access to the file’s information</a:t>
            </a:r>
          </a:p>
          <a:p>
            <a:pPr lvl="2"/>
            <a:r>
              <a:rPr lang="en-US" smtClean="0"/>
              <a:t>If it is an executable file, the user is allowed to run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Allocation Table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File Allocation Table (FAT)</a:t>
            </a:r>
          </a:p>
          <a:p>
            <a:pPr lvl="1"/>
            <a:r>
              <a:rPr lang="en-US" smtClean="0"/>
              <a:t>Earliest file system used for hard disks by the MS-DOS operating system</a:t>
            </a:r>
          </a:p>
          <a:p>
            <a:r>
              <a:rPr lang="en-US" smtClean="0"/>
              <a:t>Versions of FAT</a:t>
            </a:r>
          </a:p>
          <a:p>
            <a:pPr lvl="1"/>
            <a:r>
              <a:rPr lang="en-US" smtClean="0"/>
              <a:t>FAT12</a:t>
            </a:r>
          </a:p>
          <a:p>
            <a:pPr lvl="1"/>
            <a:r>
              <a:rPr lang="en-US" smtClean="0"/>
              <a:t>FAT16</a:t>
            </a:r>
          </a:p>
          <a:p>
            <a:pPr lvl="1"/>
            <a:r>
              <a:rPr lang="en-US" smtClean="0"/>
              <a:t>FAT32</a:t>
            </a:r>
          </a:p>
          <a:p>
            <a:pPr lvl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C452085-C703-4179-9A1E-B2ECD2C235C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NTFS Standard Permissions (cont'd.)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Modify</a:t>
            </a:r>
          </a:p>
          <a:p>
            <a:pPr lvl="1"/>
            <a:r>
              <a:rPr lang="en-US" smtClean="0"/>
              <a:t>Allows the same actions as Write and Read &amp; Execute permissions combined</a:t>
            </a:r>
          </a:p>
          <a:p>
            <a:r>
              <a:rPr lang="en-US" smtClean="0"/>
              <a:t>Full Control</a:t>
            </a:r>
          </a:p>
          <a:p>
            <a:pPr lvl="1"/>
            <a:r>
              <a:rPr lang="en-US" smtClean="0"/>
              <a:t>Allows the same actions as Modify plus the ability to change permissions</a:t>
            </a:r>
          </a:p>
          <a:p>
            <a:pPr lvl="1"/>
            <a:r>
              <a:rPr lang="en-US" smtClean="0"/>
              <a:t>Also allows a user to take ownership</a:t>
            </a:r>
          </a:p>
          <a:p>
            <a:r>
              <a:rPr lang="en-US" smtClean="0"/>
              <a:t>Special</a:t>
            </a:r>
          </a:p>
          <a:p>
            <a:pPr lvl="1"/>
            <a:r>
              <a:rPr lang="en-US" smtClean="0"/>
              <a:t>Special permissions are the individual permissions that can be assigned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Individual NTFS Permissions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Fine-tune access and control for files and folders</a:t>
            </a:r>
          </a:p>
          <a:p>
            <a:r>
              <a:rPr lang="en-US" smtClean="0"/>
              <a:t>Only visible when editing a permission entry in the advanced security 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Individual NTFS Permissions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18BF8F5-7214-4474-AED3-8A7155A2AB2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3950018" cy="5039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Permission Scope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077200" cy="4572000"/>
          </a:xfrm>
        </p:spPr>
        <p:txBody>
          <a:bodyPr/>
          <a:lstStyle/>
          <a:p>
            <a:r>
              <a:rPr lang="en-US" dirty="0" smtClean="0"/>
              <a:t>Determines what other objects are impacted by the assigned permission</a:t>
            </a:r>
          </a:p>
          <a:p>
            <a:r>
              <a:rPr lang="en-US" dirty="0" smtClean="0"/>
              <a:t>For files, the scope is limited to this object only</a:t>
            </a:r>
          </a:p>
          <a:p>
            <a:r>
              <a:rPr lang="en-US" dirty="0" smtClean="0"/>
              <a:t>Scope for folders include:</a:t>
            </a:r>
          </a:p>
          <a:p>
            <a:pPr lvl="1"/>
            <a:r>
              <a:rPr lang="en-US" dirty="0" smtClean="0"/>
              <a:t>This folder only</a:t>
            </a:r>
          </a:p>
          <a:p>
            <a:pPr lvl="1"/>
            <a:r>
              <a:rPr lang="en-US" dirty="0" smtClean="0"/>
              <a:t>This folder, subfolders, and files</a:t>
            </a:r>
          </a:p>
          <a:p>
            <a:pPr lvl="1"/>
            <a:r>
              <a:rPr lang="en-US" dirty="0" smtClean="0"/>
              <a:t>This folder and subfolders</a:t>
            </a:r>
          </a:p>
          <a:p>
            <a:pPr lvl="1"/>
            <a:r>
              <a:rPr lang="en-US" dirty="0" smtClean="0"/>
              <a:t>This folder and files</a:t>
            </a:r>
          </a:p>
          <a:p>
            <a:pPr lvl="1"/>
            <a:r>
              <a:rPr lang="en-US" dirty="0" smtClean="0"/>
              <a:t>Subfolders and files only</a:t>
            </a:r>
          </a:p>
          <a:p>
            <a:pPr lvl="1"/>
            <a:r>
              <a:rPr lang="en-US" dirty="0" smtClean="0"/>
              <a:t>Subfolders only</a:t>
            </a:r>
          </a:p>
          <a:p>
            <a:pPr lvl="1"/>
            <a:r>
              <a:rPr lang="en-US" dirty="0" smtClean="0"/>
              <a:t>Files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C901915B-3056-4A88-9116-388D6C2CA3B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Permission Scope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888B083A-218B-4B79-B3C3-43AE6894C79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799898" cy="515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Permission Inheritance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smtClean="0"/>
              <a:t>NTFS permissions for folders apply to the first folder on which they are used</a:t>
            </a:r>
          </a:p>
          <a:p>
            <a:pPr lvl="1"/>
            <a:r>
              <a:rPr lang="en-US" dirty="0" smtClean="0"/>
              <a:t>Permission propagates to all folders below that point</a:t>
            </a:r>
          </a:p>
          <a:p>
            <a:r>
              <a:rPr lang="en-US" dirty="0" smtClean="0"/>
              <a:t>Inheritance can be blocked</a:t>
            </a:r>
          </a:p>
          <a:p>
            <a:pPr lvl="1"/>
            <a:r>
              <a:rPr lang="en-US" dirty="0" smtClean="0"/>
              <a:t>Once blocked, the object needs new permissions assigned to it</a:t>
            </a:r>
          </a:p>
          <a:p>
            <a:r>
              <a:rPr lang="en-US" dirty="0" smtClean="0"/>
              <a:t>Any file or folder can have additional permissions assigned directly to the object</a:t>
            </a:r>
          </a:p>
          <a:p>
            <a:pPr lvl="1"/>
            <a:r>
              <a:rPr lang="en-US" dirty="0" smtClean="0"/>
              <a:t>That combine with the inherited permissions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6D7AD3B-7A1F-4A1C-9562-04AD8464449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Effective Permissions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077200" cy="4572000"/>
          </a:xfrm>
        </p:spPr>
        <p:txBody>
          <a:bodyPr/>
          <a:lstStyle/>
          <a:p>
            <a:r>
              <a:rPr lang="en-US" dirty="0" smtClean="0"/>
              <a:t>Many items have an impact on calculating permissions</a:t>
            </a:r>
          </a:p>
          <a:p>
            <a:pPr lvl="1"/>
            <a:r>
              <a:rPr lang="en-US" dirty="0" smtClean="0"/>
              <a:t>Permissions can be inherited or directly assigned</a:t>
            </a:r>
          </a:p>
          <a:p>
            <a:pPr lvl="1"/>
            <a:r>
              <a:rPr lang="en-US" dirty="0" smtClean="0"/>
              <a:t>Each permission has a scope that determines what range of objects it applies to</a:t>
            </a:r>
          </a:p>
          <a:p>
            <a:pPr lvl="1"/>
            <a:r>
              <a:rPr lang="en-US" dirty="0" smtClean="0"/>
              <a:t>Permissions can be allowed or denied</a:t>
            </a:r>
          </a:p>
          <a:p>
            <a:pPr lvl="1"/>
            <a:r>
              <a:rPr lang="en-US" dirty="0" smtClean="0"/>
              <a:t>Permissions can be applied to groups, and any member of that group receives those permissions</a:t>
            </a:r>
          </a:p>
          <a:p>
            <a:pPr lvl="1"/>
            <a:r>
              <a:rPr lang="en-US" dirty="0" smtClean="0"/>
              <a:t>Users can be members in multiple groups that have different permissions to the same object</a:t>
            </a:r>
          </a:p>
          <a:p>
            <a:pPr lvl="1"/>
            <a:r>
              <a:rPr lang="en-US" dirty="0" smtClean="0"/>
              <a:t>Owners of a file or folder have full control of the </a:t>
            </a:r>
            <a:r>
              <a:rPr lang="en-US" dirty="0" smtClean="0"/>
              <a:t>object</a:t>
            </a:r>
          </a:p>
          <a:p>
            <a:r>
              <a:rPr lang="en-US" dirty="0"/>
              <a:t>Effective Permissions tab</a:t>
            </a:r>
          </a:p>
          <a:p>
            <a:pPr lvl="1"/>
            <a:r>
              <a:rPr lang="en-US" dirty="0"/>
              <a:t>Helps to simplify the analysis of assigned permissions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D572ADB-C6DB-4865-A38B-980F4918381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Effective Permissions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92624"/>
            <a:ext cx="6799898" cy="515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Ownership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NTFS file or folder has an owner</a:t>
            </a:r>
          </a:p>
          <a:p>
            <a:r>
              <a:rPr lang="en-US" smtClean="0"/>
              <a:t>Owner of a file or folder always has the ability to assign permissions to that file or folder</a:t>
            </a:r>
          </a:p>
          <a:p>
            <a:r>
              <a:rPr lang="en-US" smtClean="0"/>
              <a:t>Members of the Administrator group</a:t>
            </a:r>
          </a:p>
          <a:p>
            <a:pPr lvl="1"/>
            <a:r>
              <a:rPr lang="en-US" smtClean="0"/>
              <a:t>Have the right, by default, to assign or take ownership of a file or folder</a:t>
            </a:r>
          </a:p>
          <a:p>
            <a:r>
              <a:rPr lang="en-US" smtClean="0"/>
              <a:t>Users with the Full control standard permission or the individual NTFS permission Take ownership </a:t>
            </a:r>
          </a:p>
          <a:p>
            <a:pPr lvl="1"/>
            <a:r>
              <a:rPr lang="en-US" smtClean="0"/>
              <a:t>Can also assume ownership of a file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Ownership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74470"/>
            <a:ext cx="6799898" cy="515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Allocation Table (cont'd.)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FAT limitations</a:t>
            </a:r>
          </a:p>
          <a:p>
            <a:pPr lvl="1"/>
            <a:r>
              <a:rPr lang="en-US" smtClean="0"/>
              <a:t>Limited fault tolerance</a:t>
            </a:r>
          </a:p>
          <a:p>
            <a:pPr lvl="1"/>
            <a:r>
              <a:rPr lang="en-US" smtClean="0"/>
              <a:t>Inefficient storage</a:t>
            </a:r>
          </a:p>
          <a:p>
            <a:pPr lvl="1"/>
            <a:r>
              <a:rPr lang="en-US" smtClean="0"/>
              <a:t>Limited security</a:t>
            </a:r>
          </a:p>
          <a:p>
            <a:r>
              <a:rPr lang="en-US" smtClean="0"/>
              <a:t>FAT benefits</a:t>
            </a:r>
          </a:p>
          <a:p>
            <a:pPr lvl="1"/>
            <a:r>
              <a:rPr lang="en-US" smtClean="0"/>
              <a:t>Supported by many legacy operating systems</a:t>
            </a:r>
          </a:p>
          <a:p>
            <a:pPr lvl="1"/>
            <a:r>
              <a:rPr lang="en-US" smtClean="0"/>
              <a:t>Simple technology</a:t>
            </a:r>
          </a:p>
          <a:p>
            <a:pPr lvl="1"/>
            <a:r>
              <a:rPr lang="en-US" smtClean="0"/>
              <a:t>Adequate when file and folder requirements are simple</a:t>
            </a:r>
          </a:p>
          <a:p>
            <a:pPr lvl="1"/>
            <a:r>
              <a:rPr lang="en-US" smtClean="0"/>
              <a:t>Suitable for removable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D7150E52-62B1-4BFD-81BC-948ED0DD98B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Permission Changes When Content Is Copied or Moved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Copy operations always create new versions of the content that is being copied</a:t>
            </a:r>
          </a:p>
          <a:p>
            <a:pPr lvl="1"/>
            <a:r>
              <a:rPr lang="en-US" smtClean="0"/>
              <a:t>New versions will inherit the permission settings of the target location</a:t>
            </a:r>
          </a:p>
          <a:p>
            <a:r>
              <a:rPr lang="en-US" smtClean="0"/>
              <a:t>Move operations affect permissions differently </a:t>
            </a:r>
          </a:p>
          <a:p>
            <a:pPr lvl="1"/>
            <a:r>
              <a:rPr lang="en-US" smtClean="0"/>
              <a:t>Depending on the destination location relative to the source location</a:t>
            </a:r>
          </a:p>
          <a:p>
            <a:pPr lvl="1"/>
            <a:r>
              <a:rPr lang="en-US" smtClean="0"/>
              <a:t>Source and target locations on the same volume, no changes</a:t>
            </a:r>
          </a:p>
          <a:p>
            <a:pPr lvl="1"/>
            <a:r>
              <a:rPr lang="en-US" smtClean="0"/>
              <a:t>Source and target locations on different volumes, just like a copy operation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Permission Strategy Considerations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Poorly designed permission strategy can quickly lead to problems</a:t>
            </a:r>
          </a:p>
          <a:p>
            <a:r>
              <a:rPr lang="en-US" dirty="0" smtClean="0"/>
              <a:t>Best practices</a:t>
            </a:r>
          </a:p>
          <a:p>
            <a:pPr lvl="1"/>
            <a:r>
              <a:rPr lang="en-US" dirty="0" smtClean="0"/>
              <a:t>Folder structure should be designed so that permissions can easily flow down</a:t>
            </a:r>
          </a:p>
          <a:p>
            <a:pPr lvl="1"/>
            <a:r>
              <a:rPr lang="en-US" dirty="0" smtClean="0"/>
              <a:t>Folder structure should have a specific permission strategy before users are allowed to store files in it</a:t>
            </a:r>
          </a:p>
          <a:p>
            <a:pPr lvl="1"/>
            <a:r>
              <a:rPr lang="en-US" dirty="0" smtClean="0"/>
              <a:t>Specific permissions can be applied to a file or folder for a given user or group of users</a:t>
            </a:r>
          </a:p>
          <a:p>
            <a:pPr lvl="1"/>
            <a:r>
              <a:rPr lang="en-US" dirty="0" smtClean="0"/>
              <a:t>Exceptions to permissions can be made</a:t>
            </a:r>
          </a:p>
          <a:p>
            <a:pPr lvl="1"/>
            <a:r>
              <a:rPr lang="en-US" dirty="0" smtClean="0"/>
              <a:t>All folder permissions strategies should be tested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3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Previous Versions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Windows 7 includes a new Previous Versions tab</a:t>
            </a:r>
          </a:p>
          <a:p>
            <a:r>
              <a:rPr lang="en-US" dirty="0" smtClean="0"/>
              <a:t>Use this tab to restore a previous version of a file after it has been modified or deleted</a:t>
            </a:r>
          </a:p>
          <a:p>
            <a:r>
              <a:rPr lang="en-US" dirty="0" smtClean="0"/>
              <a:t>Previous versions of a file on the local computer are generated by backup or shadow copies</a:t>
            </a:r>
          </a:p>
          <a:p>
            <a:r>
              <a:rPr lang="en-US" dirty="0" smtClean="0"/>
              <a:t>Shadow copies</a:t>
            </a:r>
          </a:p>
          <a:p>
            <a:pPr lvl="1"/>
            <a:r>
              <a:rPr lang="en-US" dirty="0" smtClean="0"/>
              <a:t>System in which the computer takes a snapshot of files at a specific point in time</a:t>
            </a:r>
          </a:p>
          <a:p>
            <a:pPr lvl="2"/>
            <a:r>
              <a:rPr lang="en-US" dirty="0" smtClean="0"/>
              <a:t>And then tracks changes to those files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Previous Versions (cont'd.)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1" y="1524000"/>
            <a:ext cx="3950018" cy="5102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Primary file systems used to format bulk storage are FAT, NTFS, and UDF</a:t>
            </a:r>
          </a:p>
          <a:p>
            <a:r>
              <a:rPr lang="en-US" smtClean="0"/>
              <a:t>Users and applications can use drive letters or mount points to access partitions and volumes</a:t>
            </a:r>
          </a:p>
          <a:p>
            <a:r>
              <a:rPr lang="en-US" smtClean="0"/>
              <a:t>NTFS allows special support for larger partitions, alternate data streams, sparse files, file names with special characters, and transactional reliability</a:t>
            </a:r>
          </a:p>
          <a:p>
            <a:r>
              <a:rPr lang="en-US" smtClean="0"/>
              <a:t>NTFS allows the use of symbolic links</a:t>
            </a:r>
          </a:p>
          <a:p>
            <a:r>
              <a:rPr lang="en-US" smtClean="0"/>
              <a:t>Files stored in FAT and NTFS partitions use attributes to control and limit file access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Given a NTFS formatted source location, a copy operation will create content in a destination location</a:t>
            </a:r>
          </a:p>
          <a:p>
            <a:r>
              <a:rPr lang="en-US" smtClean="0"/>
              <a:t>NTFS files and folders are protected by standard permissions</a:t>
            </a:r>
          </a:p>
          <a:p>
            <a:r>
              <a:rPr lang="en-US" smtClean="0"/>
              <a:t>Permissions strategies should be carefully considered and documented before they are implemented</a:t>
            </a:r>
          </a:p>
          <a:p>
            <a:r>
              <a:rPr lang="en-US" smtClean="0"/>
              <a:t>Previous Versions tab can be used to restore files from backup or shadow copies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Technology File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 Technology File System (NTFS)</a:t>
            </a:r>
          </a:p>
          <a:p>
            <a:pPr lvl="1"/>
            <a:r>
              <a:rPr lang="en-US" smtClean="0"/>
              <a:t>First introduced with Windows NT</a:t>
            </a:r>
          </a:p>
          <a:p>
            <a:r>
              <a:rPr lang="en-US" smtClean="0"/>
              <a:t>NTFS partitions are theoretically limited to 256 Terabytes</a:t>
            </a:r>
          </a:p>
          <a:p>
            <a:r>
              <a:rPr lang="en-US" smtClean="0"/>
              <a:t>Each operating system that supports NTFS is designed for a specific version of NTFS</a:t>
            </a:r>
          </a:p>
          <a:p>
            <a:r>
              <a:rPr lang="en-US" smtClean="0"/>
              <a:t>NTFS stores files very similar to FAT</a:t>
            </a:r>
          </a:p>
          <a:p>
            <a:pPr lvl="1"/>
            <a:r>
              <a:rPr lang="en-US" smtClean="0"/>
              <a:t>Data is secure, reliably managed, and allowed to grow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06268B48-A5C8-4D5C-AE74-89EED58BB0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Technology File System (cont'd.)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NTFS advantages</a:t>
            </a:r>
          </a:p>
          <a:p>
            <a:pPr lvl="1"/>
            <a:r>
              <a:rPr lang="en-US" dirty="0" smtClean="0"/>
              <a:t>Log file and checkpoint consistency checks</a:t>
            </a:r>
          </a:p>
          <a:p>
            <a:pPr lvl="1"/>
            <a:r>
              <a:rPr lang="en-US" dirty="0" smtClean="0"/>
              <a:t>Automatic bad cluster management</a:t>
            </a:r>
          </a:p>
          <a:p>
            <a:pPr lvl="1"/>
            <a:r>
              <a:rPr lang="en-US" dirty="0" smtClean="0"/>
              <a:t>Transactional NTFS</a:t>
            </a:r>
          </a:p>
          <a:p>
            <a:pPr lvl="1"/>
            <a:r>
              <a:rPr lang="en-US" dirty="0" smtClean="0"/>
              <a:t>File names stored in Unicode and 8.3 DOS format</a:t>
            </a:r>
          </a:p>
          <a:p>
            <a:pPr lvl="1"/>
            <a:r>
              <a:rPr lang="en-US" dirty="0" smtClean="0"/>
              <a:t>Alternate data streams</a:t>
            </a:r>
          </a:p>
          <a:p>
            <a:pPr lvl="1"/>
            <a:r>
              <a:rPr lang="en-US" dirty="0" smtClean="0"/>
              <a:t>Encrypted File System (EFS)</a:t>
            </a:r>
          </a:p>
          <a:p>
            <a:pPr lvl="1"/>
            <a:r>
              <a:rPr lang="en-US" dirty="0" smtClean="0"/>
              <a:t>File and folder permissions</a:t>
            </a:r>
          </a:p>
          <a:p>
            <a:pPr lvl="1"/>
            <a:r>
              <a:rPr lang="en-US" dirty="0" smtClean="0"/>
              <a:t>Compression</a:t>
            </a:r>
          </a:p>
          <a:p>
            <a:pPr lvl="1"/>
            <a:r>
              <a:rPr lang="en-US" dirty="0" smtClean="0"/>
              <a:t>Disk </a:t>
            </a:r>
            <a:r>
              <a:rPr lang="en-US" dirty="0" smtClean="0"/>
              <a:t>quotas</a:t>
            </a:r>
          </a:p>
          <a:p>
            <a:pPr lvl="1"/>
            <a:r>
              <a:rPr lang="en-US" dirty="0"/>
              <a:t>Shrinkable/extendable partitions and volumes</a:t>
            </a:r>
          </a:p>
          <a:p>
            <a:pPr lvl="1"/>
            <a:r>
              <a:rPr lang="en-US" dirty="0"/>
              <a:t>Mount points</a:t>
            </a:r>
          </a:p>
          <a:p>
            <a:pPr lvl="1"/>
            <a:r>
              <a:rPr lang="en-US" dirty="0"/>
              <a:t>Sparse files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9C8909D8-7A49-40F2-8C53-174F74BFCC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Technology File System (cont'd.)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</a:t>
            </a:r>
            <a:r>
              <a:rPr lang="en-US" dirty="0" smtClean="0"/>
              <a:t>File and Checkpoint Consistency Checks</a:t>
            </a:r>
          </a:p>
          <a:p>
            <a:pPr lvl="1"/>
            <a:r>
              <a:rPr lang="en-US" dirty="0" smtClean="0"/>
              <a:t>Information about files and folders stored on the disk is kept in a special file</a:t>
            </a:r>
          </a:p>
          <a:p>
            <a:pPr lvl="2"/>
            <a:r>
              <a:rPr lang="en-US" dirty="0" smtClean="0"/>
              <a:t>Called the Master File Table (MFT)</a:t>
            </a:r>
          </a:p>
          <a:p>
            <a:pPr lvl="1"/>
            <a:r>
              <a:rPr lang="en-US" dirty="0" smtClean="0"/>
              <a:t>System files are hidden from general browsing</a:t>
            </a:r>
          </a:p>
          <a:p>
            <a:pPr lvl="1"/>
            <a:r>
              <a:rPr lang="en-US" dirty="0" smtClean="0"/>
              <a:t>NTFS system files are protected by a transactional file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Changes made to the NTFS system files can be rolled back to a known good state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B81ECF8E-54BF-42D0-9300-B51DF8CF10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Technology File System (cont'd.)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 smtClean="0"/>
              <a:t>Bad Cluster Management</a:t>
            </a:r>
          </a:p>
          <a:p>
            <a:pPr lvl="1"/>
            <a:r>
              <a:rPr lang="en-US" dirty="0" smtClean="0"/>
              <a:t>Bad Cluster File keeps a record of all the clusters that are considered unusable</a:t>
            </a:r>
          </a:p>
          <a:p>
            <a:pPr lvl="1"/>
            <a:r>
              <a:rPr lang="en-US" dirty="0" smtClean="0"/>
              <a:t>If the bad cluster is currently used by a file or folder</a:t>
            </a:r>
          </a:p>
          <a:p>
            <a:pPr lvl="2"/>
            <a:r>
              <a:rPr lang="en-US" dirty="0" smtClean="0"/>
              <a:t>OS will try to move that data to a different cluster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>
              <a:defRPr/>
            </a:pPr>
            <a:fld id="{5E2156AC-5531-4137-8162-154C394B05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2621</Words>
  <Application>Microsoft Office PowerPoint</Application>
  <PresentationFormat>On-screen Show (4:3)</PresentationFormat>
  <Paragraphs>418</Paragraphs>
  <Slides>55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Times New Roman</vt:lpstr>
      <vt:lpstr>3_Default Design</vt:lpstr>
      <vt:lpstr>Clarity</vt:lpstr>
      <vt:lpstr>MCSE Guide to Microsoft Windows 7</vt:lpstr>
      <vt:lpstr>Objectives</vt:lpstr>
      <vt:lpstr>Supported File Systems</vt:lpstr>
      <vt:lpstr>File Allocation Table</vt:lpstr>
      <vt:lpstr>File Allocation Table (cont'd.)</vt:lpstr>
      <vt:lpstr>New Technology File System</vt:lpstr>
      <vt:lpstr>New Technology File System (cont'd.)</vt:lpstr>
      <vt:lpstr>New Technology File System (cont'd.)</vt:lpstr>
      <vt:lpstr>New Technology File System (cont'd.)</vt:lpstr>
      <vt:lpstr>New Technology File System (cont'd.)</vt:lpstr>
      <vt:lpstr>New Technology File System (cont'd.)</vt:lpstr>
      <vt:lpstr>New Technology File System (cont'd.)</vt:lpstr>
      <vt:lpstr>New Technology File System (cont'd.)</vt:lpstr>
      <vt:lpstr>New Technology File System (cont'd.)</vt:lpstr>
      <vt:lpstr>New Technology File System (cont'd.)</vt:lpstr>
      <vt:lpstr>Universal Disk Format</vt:lpstr>
      <vt:lpstr>CDFS File System</vt:lpstr>
      <vt:lpstr>Extended File Allocation Table</vt:lpstr>
      <vt:lpstr>File System Tasks</vt:lpstr>
      <vt:lpstr>Changing Drive Letters</vt:lpstr>
      <vt:lpstr>Assigning Drive Letters</vt:lpstr>
      <vt:lpstr>Converting File Systems</vt:lpstr>
      <vt:lpstr>File and Folder Attributes</vt:lpstr>
      <vt:lpstr>File and Folder Attributes (cont'd.)</vt:lpstr>
      <vt:lpstr>File and Folder Attributes (cont'd.)</vt:lpstr>
      <vt:lpstr>File and Folder Attributes (cont'd.)</vt:lpstr>
      <vt:lpstr>Attribute Flags</vt:lpstr>
      <vt:lpstr>Attribute Flags (cont'd.)</vt:lpstr>
      <vt:lpstr>Attribute Flags (cont'd.)</vt:lpstr>
      <vt:lpstr>Attribute Flags (cont'd.)</vt:lpstr>
      <vt:lpstr>Attribute Flags (cont'd.)</vt:lpstr>
      <vt:lpstr>File Certificate </vt:lpstr>
      <vt:lpstr>Warning of Loss of Encription </vt:lpstr>
      <vt:lpstr>File and Folder Permissions</vt:lpstr>
      <vt:lpstr>Default Folder Permissions</vt:lpstr>
      <vt:lpstr>Default Folder Permissions (cont'd.)</vt:lpstr>
      <vt:lpstr>Default Folder Permissions (cont'd.)</vt:lpstr>
      <vt:lpstr>NTFS Standard Permissions</vt:lpstr>
      <vt:lpstr>NTFS Standard Permissions (cont'd.)</vt:lpstr>
      <vt:lpstr>NTFS Standard Permissions (cont'd.)</vt:lpstr>
      <vt:lpstr>Individual NTFS Permissions</vt:lpstr>
      <vt:lpstr>Individual NTFS Permissions (cont'd.)</vt:lpstr>
      <vt:lpstr>Permission Scope</vt:lpstr>
      <vt:lpstr>Permission Scope (cont'd.)</vt:lpstr>
      <vt:lpstr>Permission Inheritance</vt:lpstr>
      <vt:lpstr>Effective Permissions</vt:lpstr>
      <vt:lpstr>Effective Permissions (cont'd.)</vt:lpstr>
      <vt:lpstr>Ownership</vt:lpstr>
      <vt:lpstr>Ownership (cont'd.)</vt:lpstr>
      <vt:lpstr>Permission Changes When Content Is Copied or Moved</vt:lpstr>
      <vt:lpstr>Permission Strategy Considerations</vt:lpstr>
      <vt:lpstr>Previous Versions</vt:lpstr>
      <vt:lpstr>Previous Versions (cont'd.)</vt:lpstr>
      <vt:lpstr>Summary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/>
  <cp:lastModifiedBy/>
  <cp:revision>999</cp:revision>
  <dcterms:created xsi:type="dcterms:W3CDTF">2002-09-27T23:29:22Z</dcterms:created>
  <dcterms:modified xsi:type="dcterms:W3CDTF">2014-01-01T15:40:35Z</dcterms:modified>
</cp:coreProperties>
</file>